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1" r:id="rId5"/>
    <p:sldId id="258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A50021"/>
    <a:srgbClr val="FFFF66"/>
    <a:srgbClr val="996633"/>
    <a:srgbClr val="31859C"/>
    <a:srgbClr val="0033CC"/>
    <a:srgbClr val="FF0066"/>
    <a:srgbClr val="FF6600"/>
    <a:srgbClr val="39EB21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24.04.2017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gif"/><Relationship Id="rId3" Type="http://schemas.openxmlformats.org/officeDocument/2006/relationships/image" Target="../media/image34.png"/><Relationship Id="rId7" Type="http://schemas.openxmlformats.org/officeDocument/2006/relationships/image" Target="../media/image38.gif"/><Relationship Id="rId12" Type="http://schemas.openxmlformats.org/officeDocument/2006/relationships/image" Target="../media/image43.gif"/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11" Type="http://schemas.openxmlformats.org/officeDocument/2006/relationships/image" Target="../media/image42.jpeg"/><Relationship Id="rId5" Type="http://schemas.openxmlformats.org/officeDocument/2006/relationships/image" Target="../media/image36.gif"/><Relationship Id="rId10" Type="http://schemas.openxmlformats.org/officeDocument/2006/relationships/image" Target="../media/image41.gif"/><Relationship Id="rId4" Type="http://schemas.openxmlformats.org/officeDocument/2006/relationships/image" Target="../media/image35.gif"/><Relationship Id="rId9" Type="http://schemas.openxmlformats.org/officeDocument/2006/relationships/image" Target="../media/image40.gi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45.png"/><Relationship Id="rId7" Type="http://schemas.openxmlformats.org/officeDocument/2006/relationships/image" Target="../media/image49.pn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10" Type="http://schemas.openxmlformats.org/officeDocument/2006/relationships/image" Target="../media/image52.png"/><Relationship Id="rId4" Type="http://schemas.openxmlformats.org/officeDocument/2006/relationships/image" Target="../media/image46.png"/><Relationship Id="rId9" Type="http://schemas.openxmlformats.org/officeDocument/2006/relationships/image" Target="../media/image51.pn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6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331640" y="3284984"/>
            <a:ext cx="6696744" cy="2160240"/>
          </a:xfrm>
          <a:prstGeom prst="rect">
            <a:avLst/>
          </a:prstGeom>
          <a:solidFill>
            <a:srgbClr val="31859C">
              <a:alpha val="63137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>
                  <a:solidFill>
                    <a:srgbClr val="C00000"/>
                  </a:solidFill>
                </a:ln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Интерактивная</a:t>
            </a:r>
            <a:endParaRPr lang="ru-RU" sz="2800" b="1" dirty="0" smtClean="0">
              <a:ln>
                <a:solidFill>
                  <a:srgbClr val="C00000"/>
                </a:solidFill>
              </a:ln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>
                <a:ln>
                  <a:solidFill>
                    <a:srgbClr val="C00000"/>
                  </a:solidFill>
                </a:ln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800" b="1" dirty="0" smtClean="0">
                <a:ln>
                  <a:solidFill>
                    <a:srgbClr val="C00000"/>
                  </a:solidFill>
                </a:ln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 мотивам русской народной сказки </a:t>
            </a:r>
          </a:p>
          <a:p>
            <a:pPr algn="ctr"/>
            <a:r>
              <a:rPr lang="ru-RU" sz="2800" b="1" dirty="0" smtClean="0">
                <a:ln>
                  <a:solidFill>
                    <a:srgbClr val="C00000"/>
                  </a:solidFill>
                </a:ln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«ХАВРОШЕЧКА»</a:t>
            </a:r>
            <a:endParaRPr lang="en-US" sz="2800" b="1" dirty="0" smtClean="0">
              <a:ln>
                <a:solidFill>
                  <a:srgbClr val="C00000"/>
                </a:solidFill>
              </a:ln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>
                <a:ln>
                  <a:solidFill>
                    <a:srgbClr val="C00000"/>
                  </a:solidFill>
                </a:ln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2000" b="1" dirty="0" smtClean="0">
                <a:ln>
                  <a:solidFill>
                    <a:srgbClr val="C00000"/>
                  </a:solidFill>
                </a:ln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ля старшего дошкольного </a:t>
            </a:r>
            <a:r>
              <a:rPr lang="ru-RU" sz="2000" b="1" dirty="0" smtClean="0">
                <a:ln>
                  <a:solidFill>
                    <a:srgbClr val="C00000"/>
                  </a:solidFill>
                </a:ln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возраста</a:t>
            </a:r>
          </a:p>
          <a:p>
            <a:pPr algn="ctr"/>
            <a:r>
              <a:rPr lang="ru-RU" sz="2000" b="1" dirty="0" smtClean="0">
                <a:ln>
                  <a:solidFill>
                    <a:srgbClr val="C00000"/>
                  </a:solidFill>
                </a:ln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Образовательная область : познание (ФЭМП)</a:t>
            </a:r>
            <a:endParaRPr lang="ru-RU" sz="2000" b="1" dirty="0">
              <a:ln>
                <a:solidFill>
                  <a:srgbClr val="C00000"/>
                </a:solidFill>
              </a:ln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139952" y="5877272"/>
            <a:ext cx="4824536" cy="836712"/>
          </a:xfrm>
          <a:prstGeom prst="rect">
            <a:avLst/>
          </a:prstGeom>
          <a:solidFill>
            <a:srgbClr val="31859C">
              <a:alpha val="63137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n>
                  <a:solidFill>
                    <a:srgbClr val="C00000"/>
                  </a:solidFill>
                </a:ln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Автор: </a:t>
            </a:r>
            <a:r>
              <a:rPr lang="ru-RU" sz="2000" b="1" dirty="0" smtClean="0">
                <a:ln>
                  <a:solidFill>
                    <a:srgbClr val="C00000"/>
                  </a:solidFill>
                </a:ln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воспитатель МБДУ №34</a:t>
            </a:r>
            <a:endParaRPr lang="ru-RU" sz="2000" b="1" dirty="0" smtClean="0">
              <a:ln>
                <a:solidFill>
                  <a:srgbClr val="C00000"/>
                </a:solidFill>
              </a:ln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ln>
                  <a:solidFill>
                    <a:srgbClr val="C00000"/>
                  </a:solidFill>
                </a:ln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Смагина </a:t>
            </a:r>
            <a:r>
              <a:rPr lang="ru-RU" sz="2000" b="1" dirty="0" smtClean="0">
                <a:ln>
                  <a:solidFill>
                    <a:srgbClr val="C00000"/>
                  </a:solidFill>
                </a:ln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Ю</a:t>
            </a:r>
            <a:r>
              <a:rPr lang="ru-RU" sz="2000" b="1" dirty="0" smtClean="0">
                <a:ln>
                  <a:solidFill>
                    <a:srgbClr val="C00000"/>
                  </a:solidFill>
                </a:ln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лия Михайловна</a:t>
            </a:r>
            <a:endParaRPr lang="ru-RU" sz="2000" b="1" dirty="0">
              <a:ln>
                <a:solidFill>
                  <a:srgbClr val="C00000"/>
                </a:solidFill>
              </a:ln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50680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3135100" y="4182143"/>
            <a:ext cx="2664296" cy="215151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3185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611560" y="260648"/>
            <a:ext cx="8564268" cy="1815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n>
                  <a:solidFill>
                    <a:srgbClr val="002060"/>
                  </a:solidFill>
                </a:ln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Отправила злая мачеха </a:t>
            </a:r>
            <a:r>
              <a:rPr lang="ru-RU" sz="2800" b="1" dirty="0" err="1" smtClean="0">
                <a:ln>
                  <a:solidFill>
                    <a:srgbClr val="002060"/>
                  </a:solidFill>
                </a:ln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подсмотеть</a:t>
            </a:r>
            <a:r>
              <a:rPr lang="ru-RU" sz="2800" b="1" dirty="0" smtClean="0">
                <a:ln>
                  <a:solidFill>
                    <a:srgbClr val="002060"/>
                  </a:solidFill>
                </a:ln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за Крошечкой</a:t>
            </a:r>
          </a:p>
          <a:p>
            <a:r>
              <a:rPr lang="ru-RU" sz="2800" b="1" dirty="0" smtClean="0">
                <a:ln>
                  <a:solidFill>
                    <a:srgbClr val="002060"/>
                  </a:solidFill>
                </a:ln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ln>
                  <a:solidFill>
                    <a:srgbClr val="002060"/>
                  </a:solidFill>
                </a:ln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Хаврошечкой</a:t>
            </a:r>
            <a:r>
              <a:rPr lang="ru-RU" sz="2800" b="1" dirty="0" smtClean="0">
                <a:ln>
                  <a:solidFill>
                    <a:srgbClr val="002060"/>
                  </a:solidFill>
                </a:ln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, да выяснить, кто ей помогает.</a:t>
            </a:r>
          </a:p>
          <a:p>
            <a:r>
              <a:rPr lang="ru-RU" sz="2800" b="1" dirty="0" smtClean="0">
                <a:ln>
                  <a:solidFill>
                    <a:srgbClr val="002060"/>
                  </a:solidFill>
                </a:ln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Вспомни, в каком порядке пошли дочки и расставь</a:t>
            </a:r>
          </a:p>
          <a:p>
            <a:r>
              <a:rPr lang="ru-RU" sz="2800" b="1" dirty="0" smtClean="0">
                <a:ln>
                  <a:solidFill>
                    <a:srgbClr val="002060"/>
                  </a:solidFill>
                </a:ln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их в правильном порядке.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6228184" y="4209854"/>
            <a:ext cx="2664296" cy="215151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3185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456" y="2276872"/>
            <a:ext cx="1910555" cy="1583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34689" y="4182143"/>
            <a:ext cx="2664296" cy="215151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3185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2826" y="2420888"/>
            <a:ext cx="1408844" cy="1583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1036" y="2372234"/>
            <a:ext cx="1556144" cy="1742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657159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0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3.7037E-6 C 0.05312 0.00463 0.1026 0.02246 0.15417 0.0419 C 0.18923 0.0551 0.1592 0.03727 0.19601 0.05371 C 0.22292 0.06574 0.25555 0.07986 0.28229 0.09561 C 0.33073 0.12431 0.26858 0.08912 0.31476 0.1213 C 0.33559 0.13565 0.36163 0.14236 0.3809 0.16088 C 0.39722 0.17639 0.41614 0.18426 0.43507 0.19144 C 0.44358 0.18797 0.44167 0.18704 0.4533 0.19352 C 0.45521 0.19468 0.45642 0.19746 0.45798 0.19838 C 0.46285 0.2007 0.4684 0.20162 0.47344 0.20278 C 0.47656 0.20371 0.47951 0.2044 0.48264 0.20533 C 0.48576 0.20602 0.49184 0.20764 0.49184 0.20787 C 0.49861 0.2125 0.50555 0.21806 0.51215 0.22153 C 0.51632 0.22385 0.52448 0.22639 0.52448 0.22662 C 0.52899 0.23102 0.53316 0.23218 0.53837 0.23542 C 0.54496 0.23982 0.55069 0.24491 0.55694 0.24977 C 0.5684 0.25857 0.58594 0.26111 0.59844 0.26598 C 0.60729 0.27431 0.59965 0.26829 0.61406 0.27292 C 0.62187 0.27547 0.62951 0.2794 0.63715 0.28241 C 0.64392 0.28936 0.65017 0.29537 0.65729 0.30093 C 0.6592 0.30926 0.66146 0.31088 0.66649 0.31505 " pathEditMode="relative" rAng="0" ptsTypes="ffffffffffffffffffffA">
                                      <p:cBhvr>
                                        <p:cTn id="11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316" y="157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10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6 7.40741E-7 C -0.00053 0.01088 -5.55556E-6 0.02176 -0.00157 0.0324 C -0.00244 0.03819 -0.00747 0.04861 -0.00747 0.04861 C -0.01876 0.12083 -0.08299 0.13865 -0.12414 0.17176 C -0.12518 0.17384 -0.12553 0.17685 -0.12726 0.17777 C -0.13108 0.17986 -0.13542 0.17893 -0.13942 0.17986 C -0.14306 0.18078 -0.14636 0.18287 -0.15001 0.18402 C -0.16077 0.19351 -0.15556 0.19074 -0.16511 0.19398 C -0.17848 0.20486 -0.19271 0.21226 -0.20608 0.22222 C -0.21962 0.2324 -0.20591 0.22592 -0.21667 0.23032 C -0.21876 0.2324 -0.22049 0.23472 -0.22275 0.23634 C -0.22518 0.23819 -0.22796 0.23842 -0.23021 0.24051 C -0.24133 0.25115 -0.22396 0.24328 -0.23942 0.24861 C -0.26042 0.26736 -0.27258 0.26134 -0.30296 0.26273 C -0.32014 0.26481 -0.31407 0.26481 -0.32119 0.26481 " pathEditMode="relative" ptsTypes="ffffffffffffffA">
                                      <p:cBhvr>
                                        <p:cTn id="21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8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0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96296E-6 C -0.00191 0.00115 -0.00434 0.00162 -0.00555 0.00393 C -0.00764 0.00787 -0.00729 0.01389 -0.00955 0.01759 C -0.01302 0.02407 -0.01805 0.02777 -0.0217 0.03333 C -0.03264 0.04953 -0.04045 0.06898 -0.05295 0.0824 C -0.05625 0.08981 -0.06423 0.10393 -0.0691 0.10995 C -0.07326 0.11504 -0.07257 0.1125 -0.07587 0.11782 C -0.08125 0.12685 -0.08594 0.13356 -0.09219 0.14143 C -0.0993 0.15046 -0.1059 0.1625 -0.1151 0.1669 C -0.11857 0.17222 -0.12153 0.17708 -0.12587 0.18078 C -0.12812 0.1824 -0.13055 0.18287 -0.13264 0.18472 C -0.14219 0.19375 -0.14705 0.20254 -0.15729 0.2081 C -0.16632 0.22222 -0.16146 0.21875 -0.17048 0.22222 C -0.17153 0.22407 -0.17187 0.22685 -0.17326 0.22801 C -0.17569 0.23032 -0.18142 0.23171 -0.18142 0.23194 C -0.1875 0.23796 -0.1934 0.24236 -0.20035 0.2456 C -0.20226 0.24745 -0.20382 0.24953 -0.20573 0.25139 C -0.20746 0.25301 -0.20955 0.2537 -0.21111 0.25532 C -0.21267 0.25694 -0.21354 0.25995 -0.21528 0.26134 C -0.21666 0.2625 -0.22448 0.26574 -0.22726 0.26713 C -0.23351 0.27315 -0.23611 0.27315 -0.24357 0.27129 C -0.25868 0.27615 -0.23628 0.26805 -0.25712 0.27916 C -0.2592 0.28009 -0.26163 0.27986 -0.26389 0.28078 C -0.27066 0.28356 -0.27604 0.28703 -0.28281 0.28865 C -0.29166 0.29745 -0.30851 0.30463 -0.31927 0.30463 " pathEditMode="relative" rAng="0" ptsTypes="ffffffffffffffffffffffffA">
                                      <p:cBhvr>
                                        <p:cTn id="26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972" y="15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7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3528" y="260648"/>
            <a:ext cx="8681031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n>
                  <a:solidFill>
                    <a:srgbClr val="002060"/>
                  </a:solidFill>
                </a:ln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Одноглазка на солнышке распеклась, на травушке </a:t>
            </a:r>
          </a:p>
          <a:p>
            <a:r>
              <a:rPr lang="ru-RU" sz="2800" b="1" dirty="0">
                <a:ln>
                  <a:solidFill>
                    <a:srgbClr val="002060"/>
                  </a:solidFill>
                </a:ln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2800" b="1" dirty="0" smtClean="0">
                <a:ln>
                  <a:solidFill>
                    <a:srgbClr val="002060"/>
                  </a:solidFill>
                </a:ln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азлеглась. И уснула. Посчитай, сколько цветочков </a:t>
            </a:r>
          </a:p>
          <a:p>
            <a:r>
              <a:rPr lang="ru-RU" sz="2800" b="1" dirty="0" smtClean="0">
                <a:ln>
                  <a:solidFill>
                    <a:srgbClr val="002060"/>
                  </a:solidFill>
                </a:ln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ей приснилось во сне.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2601009"/>
            <a:ext cx="2892182" cy="268617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2911" y="1645643"/>
            <a:ext cx="2892182" cy="268617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3802758"/>
            <a:ext cx="1086371" cy="105812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3435" y="4581128"/>
            <a:ext cx="1086371" cy="105812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3821" y="4331821"/>
            <a:ext cx="1086371" cy="105812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3426095"/>
            <a:ext cx="1086371" cy="1058126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916698" y="5775817"/>
            <a:ext cx="915131" cy="792088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n>
                  <a:solidFill>
                    <a:srgbClr val="FFFF00"/>
                  </a:solidFill>
                </a:ln>
                <a:latin typeface="Times New Roman" pitchFamily="18" charset="0"/>
                <a:cs typeface="Times New Roman" pitchFamily="18" charset="0"/>
              </a:rPr>
              <a:t>10</a:t>
            </a:r>
            <a:endParaRPr lang="ru-RU" sz="4000" b="1" dirty="0">
              <a:ln>
                <a:solidFill>
                  <a:srgbClr val="FFFF00"/>
                </a:solidFill>
              </a:ln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895889" y="5784654"/>
            <a:ext cx="915131" cy="792088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n>
                  <a:solidFill>
                    <a:srgbClr val="FFFF00"/>
                  </a:solidFill>
                </a:ln>
                <a:latin typeface="Times New Roman" pitchFamily="18" charset="0"/>
                <a:cs typeface="Times New Roman" pitchFamily="18" charset="0"/>
              </a:rPr>
              <a:t>13</a:t>
            </a:r>
            <a:endParaRPr lang="ru-RU" sz="4000" b="1" dirty="0">
              <a:ln>
                <a:solidFill>
                  <a:srgbClr val="FFFF00"/>
                </a:solidFill>
              </a:ln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895748" y="5775817"/>
            <a:ext cx="915131" cy="792088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n>
                  <a:solidFill>
                    <a:srgbClr val="FFFF00"/>
                  </a:solidFill>
                </a:ln>
                <a:latin typeface="Times New Roman" pitchFamily="18" charset="0"/>
                <a:cs typeface="Times New Roman" pitchFamily="18" charset="0"/>
              </a:rPr>
              <a:t>14</a:t>
            </a:r>
            <a:endParaRPr lang="ru-RU" sz="4000" b="1" dirty="0">
              <a:ln>
                <a:solidFill>
                  <a:srgbClr val="FFFF00"/>
                </a:solidFill>
              </a:ln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944397" y="5775817"/>
            <a:ext cx="915131" cy="792088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n>
                  <a:solidFill>
                    <a:srgbClr val="FFFF00"/>
                  </a:solidFill>
                </a:ln>
                <a:latin typeface="Times New Roman" pitchFamily="18" charset="0"/>
                <a:cs typeface="Times New Roman" pitchFamily="18" charset="0"/>
              </a:rPr>
              <a:t>15</a:t>
            </a:r>
            <a:endParaRPr lang="ru-RU" sz="4000" b="1" dirty="0">
              <a:ln>
                <a:solidFill>
                  <a:srgbClr val="FFFF00"/>
                </a:solidFill>
              </a:ln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59482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21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50"/>
                            </p:stCondLst>
                            <p:childTnLst>
                              <p:par>
                                <p:cTn id="35" presetID="6" presetClass="exit" presetSubtype="3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6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6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16631"/>
            <a:ext cx="864096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800" b="1" dirty="0" err="1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Двуглазка</a:t>
            </a:r>
            <a:r>
              <a:rPr lang="ru-RU" sz="28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 солнышке распеклась, </a:t>
            </a:r>
            <a:r>
              <a:rPr lang="ru-RU" sz="28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 травушке </a:t>
            </a:r>
            <a:endParaRPr lang="ru-RU" sz="2800" b="1" dirty="0">
              <a:ln>
                <a:solidFill>
                  <a:schemeClr val="tx1"/>
                </a:solidFill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800" b="1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разлеглась. И уснула. Посчитай, сколько цветочков </a:t>
            </a:r>
            <a:r>
              <a:rPr lang="ru-RU" sz="28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ей </a:t>
            </a:r>
            <a:r>
              <a:rPr lang="ru-RU" sz="2800" b="1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приснилось во сне.</a:t>
            </a:r>
            <a:endParaRPr lang="ru-RU" dirty="0">
              <a:ln>
                <a:solidFill>
                  <a:schemeClr val="tx1"/>
                </a:solidFill>
              </a:ln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930" y="1501626"/>
            <a:ext cx="7164288" cy="523643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7524328" y="1451209"/>
            <a:ext cx="915131" cy="792088"/>
          </a:xfrm>
          <a:prstGeom prst="rect">
            <a:avLst/>
          </a:prstGeom>
          <a:solidFill>
            <a:srgbClr val="A5002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n>
                  <a:solidFill>
                    <a:srgbClr val="C00000"/>
                  </a:solidFill>
                </a:ln>
                <a:latin typeface="Times New Roman" pitchFamily="18" charset="0"/>
                <a:cs typeface="Times New Roman" pitchFamily="18" charset="0"/>
              </a:rPr>
              <a:t>10</a:t>
            </a:r>
            <a:endParaRPr lang="ru-RU" sz="4000" b="1" dirty="0">
              <a:ln>
                <a:solidFill>
                  <a:srgbClr val="C00000"/>
                </a:solidFill>
              </a:ln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524328" y="4118386"/>
            <a:ext cx="915131" cy="792088"/>
          </a:xfrm>
          <a:prstGeom prst="rect">
            <a:avLst/>
          </a:prstGeom>
          <a:solidFill>
            <a:srgbClr val="A5002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n>
                  <a:solidFill>
                    <a:srgbClr val="C00000"/>
                  </a:solidFill>
                </a:ln>
                <a:latin typeface="Times New Roman" pitchFamily="18" charset="0"/>
                <a:cs typeface="Times New Roman" pitchFamily="18" charset="0"/>
              </a:rPr>
              <a:t>12</a:t>
            </a:r>
            <a:endParaRPr lang="ru-RU" sz="4000" b="1" dirty="0">
              <a:ln>
                <a:solidFill>
                  <a:srgbClr val="C00000"/>
                </a:solidFill>
              </a:ln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524327" y="2780928"/>
            <a:ext cx="915131" cy="792088"/>
          </a:xfrm>
          <a:prstGeom prst="rect">
            <a:avLst/>
          </a:prstGeom>
          <a:solidFill>
            <a:srgbClr val="A5002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n>
                  <a:solidFill>
                    <a:srgbClr val="C00000"/>
                  </a:solidFill>
                </a:ln>
                <a:latin typeface="Times New Roman" pitchFamily="18" charset="0"/>
                <a:cs typeface="Times New Roman" pitchFamily="18" charset="0"/>
              </a:rPr>
              <a:t>11</a:t>
            </a:r>
            <a:endParaRPr lang="ru-RU" sz="4000" b="1" dirty="0">
              <a:ln>
                <a:solidFill>
                  <a:srgbClr val="C00000"/>
                </a:solidFill>
              </a:ln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524328" y="5445224"/>
            <a:ext cx="915131" cy="792088"/>
          </a:xfrm>
          <a:prstGeom prst="rect">
            <a:avLst/>
          </a:prstGeom>
          <a:solidFill>
            <a:srgbClr val="A5002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n>
                  <a:solidFill>
                    <a:srgbClr val="C00000"/>
                  </a:solidFill>
                </a:ln>
                <a:latin typeface="Times New Roman" pitchFamily="18" charset="0"/>
                <a:cs typeface="Times New Roman" pitchFamily="18" charset="0"/>
              </a:rPr>
              <a:t>13</a:t>
            </a:r>
            <a:endParaRPr lang="ru-RU" sz="4000" b="1" dirty="0">
              <a:ln>
                <a:solidFill>
                  <a:srgbClr val="C00000"/>
                </a:solidFill>
              </a:ln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15614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21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50"/>
                            </p:stCondLst>
                            <p:childTnLst>
                              <p:par>
                                <p:cTn id="35" presetID="6" presetClass="exit" presetSubtype="3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6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6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7316" y="3071763"/>
            <a:ext cx="2353444" cy="226322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116632"/>
            <a:ext cx="9144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b="1" dirty="0" smtClean="0">
                <a:ln>
                  <a:solidFill>
                    <a:schemeClr val="accent4">
                      <a:lumMod val="5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2800" b="1" dirty="0" err="1" smtClean="0">
                <a:ln>
                  <a:solidFill>
                    <a:schemeClr val="accent4">
                      <a:lumMod val="5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Триглазка</a:t>
            </a:r>
            <a:r>
              <a:rPr lang="ru-RU" sz="2800" b="1" dirty="0" smtClean="0">
                <a:ln>
                  <a:solidFill>
                    <a:schemeClr val="accent4">
                      <a:lumMod val="5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смотрела на бабочек и не уснула. Сосчитай, сколько чудесных бабочек летало на поляне. </a:t>
            </a:r>
            <a:endParaRPr lang="ru-RU" dirty="0">
              <a:ln>
                <a:solidFill>
                  <a:schemeClr val="accent4">
                    <a:lumMod val="50000"/>
                  </a:schemeClr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01" y="1702759"/>
            <a:ext cx="1634245" cy="155253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417" y="3016142"/>
            <a:ext cx="1142835" cy="108639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598865">
            <a:off x="7460618" y="1150538"/>
            <a:ext cx="1336834" cy="108639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6808" y="3223647"/>
            <a:ext cx="1844455" cy="166340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8959201">
            <a:off x="5217975" y="3233267"/>
            <a:ext cx="1776353" cy="168753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27361"/>
            <a:ext cx="2201670" cy="1602816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1213" y="1070739"/>
            <a:ext cx="1407807" cy="1541354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7122" y="1799485"/>
            <a:ext cx="1726697" cy="171979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36374">
            <a:off x="3104952" y="1138093"/>
            <a:ext cx="1326338" cy="975883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920565" y="5383406"/>
            <a:ext cx="915131" cy="792088"/>
          </a:xfrm>
          <a:prstGeom prst="rect">
            <a:avLst/>
          </a:prstGeom>
          <a:solidFill>
            <a:srgbClr val="00B0F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13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899756" y="5392243"/>
            <a:ext cx="915131" cy="792088"/>
          </a:xfrm>
          <a:prstGeom prst="rect">
            <a:avLst/>
          </a:prstGeom>
          <a:solidFill>
            <a:srgbClr val="00B0F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14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899615" y="5383406"/>
            <a:ext cx="915131" cy="792088"/>
          </a:xfrm>
          <a:prstGeom prst="rect">
            <a:avLst/>
          </a:prstGeom>
          <a:solidFill>
            <a:srgbClr val="00B0F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15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948264" y="5383406"/>
            <a:ext cx="915131" cy="792088"/>
          </a:xfrm>
          <a:prstGeom prst="rect">
            <a:avLst/>
          </a:prstGeom>
          <a:solidFill>
            <a:srgbClr val="00B0F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16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42896" y="4157698"/>
            <a:ext cx="1044227" cy="114328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2697" y="2386173"/>
            <a:ext cx="1326338" cy="975883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8121" y="3071763"/>
            <a:ext cx="1362994" cy="144477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36768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21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50"/>
                            </p:stCondLst>
                            <p:childTnLst>
                              <p:par>
                                <p:cTn id="35" presetID="6" presetClass="exit" presetSubtype="3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6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6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817" y="1407252"/>
            <a:ext cx="5468838" cy="5468838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4595" y="3464487"/>
            <a:ext cx="617166" cy="50875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2780928"/>
            <a:ext cx="841803" cy="69393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4409" y="3247963"/>
            <a:ext cx="756084" cy="62326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6688" y="3987275"/>
            <a:ext cx="1122912" cy="92565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8376" y="2259331"/>
            <a:ext cx="999728" cy="82411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9580" y="2964324"/>
            <a:ext cx="1212273" cy="99932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4161" y="4404181"/>
            <a:ext cx="617166" cy="50875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3945" y="4278040"/>
            <a:ext cx="617166" cy="50875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1501249">
            <a:off x="1557772" y="2981529"/>
            <a:ext cx="1122912" cy="92565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4760691">
            <a:off x="1723872" y="2123808"/>
            <a:ext cx="1122912" cy="92565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1574639">
            <a:off x="3402239" y="2208557"/>
            <a:ext cx="1122912" cy="92565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1288" y="2005153"/>
            <a:ext cx="1122912" cy="925659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784" y="4513132"/>
            <a:ext cx="1122912" cy="925659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3144" y="4136316"/>
            <a:ext cx="756084" cy="623269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5726" y="4815522"/>
            <a:ext cx="756084" cy="623269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58732">
            <a:off x="2745188" y="2034261"/>
            <a:ext cx="796586" cy="656655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7437261">
            <a:off x="3114448" y="1885511"/>
            <a:ext cx="999728" cy="824113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5120" y="3766630"/>
            <a:ext cx="756084" cy="623269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8240" y="3724089"/>
            <a:ext cx="756084" cy="623269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2615" y="4992548"/>
            <a:ext cx="615755" cy="552063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8645" y="3802232"/>
            <a:ext cx="615755" cy="55206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1111" y="3011732"/>
            <a:ext cx="615755" cy="552063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481" y="4070225"/>
            <a:ext cx="615755" cy="552063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6414" y="2902303"/>
            <a:ext cx="615755" cy="552063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5328" y="3584253"/>
            <a:ext cx="615755" cy="552063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3818" y="4440485"/>
            <a:ext cx="615755" cy="552063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0768" y="2637254"/>
            <a:ext cx="615755" cy="552063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1297" y="3287763"/>
            <a:ext cx="615755" cy="552063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4312" y="1760401"/>
            <a:ext cx="615755" cy="552063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1041" y="2085191"/>
            <a:ext cx="615755" cy="552063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1725" y="2957410"/>
            <a:ext cx="615755" cy="552063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7480" y="3467157"/>
            <a:ext cx="615755" cy="552063"/>
          </a:xfrm>
          <a:prstGeom prst="rect">
            <a:avLst/>
          </a:prstGeom>
        </p:spPr>
      </p:pic>
      <p:sp>
        <p:nvSpPr>
          <p:cNvPr id="37" name="Прямоугольник 36"/>
          <p:cNvSpPr/>
          <p:nvPr/>
        </p:nvSpPr>
        <p:spPr>
          <a:xfrm>
            <a:off x="215414" y="116632"/>
            <a:ext cx="853305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b="1" dirty="0" smtClean="0">
                <a:ln>
                  <a:solidFill>
                    <a:srgbClr val="C00000"/>
                  </a:solidFill>
                </a:ln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Выросло из косточек коровушки яблонька – веточки серебряные, листочки золотые, яблочки наливные. Сосчитай, сколько яблочек на дереве.</a:t>
            </a:r>
            <a:endParaRPr lang="ru-RU" dirty="0"/>
          </a:p>
        </p:txBody>
      </p:sp>
      <p:sp>
        <p:nvSpPr>
          <p:cNvPr id="38" name="Прямоугольник 37"/>
          <p:cNvSpPr/>
          <p:nvPr/>
        </p:nvSpPr>
        <p:spPr>
          <a:xfrm>
            <a:off x="7884368" y="1885511"/>
            <a:ext cx="771114" cy="666978"/>
          </a:xfrm>
          <a:prstGeom prst="rect">
            <a:avLst/>
          </a:prstGeom>
          <a:solidFill>
            <a:srgbClr val="996633"/>
          </a:solidFill>
          <a:ln>
            <a:solidFill>
              <a:srgbClr val="FFFF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n>
                  <a:solidFill>
                    <a:srgbClr val="A50021"/>
                  </a:solidFill>
                </a:ln>
                <a:solidFill>
                  <a:srgbClr val="FFFF66"/>
                </a:solidFill>
                <a:latin typeface="Times New Roman" pitchFamily="18" charset="0"/>
                <a:cs typeface="Times New Roman" pitchFamily="18" charset="0"/>
              </a:rPr>
              <a:t>12</a:t>
            </a:r>
            <a:endParaRPr lang="ru-RU" sz="4000" b="1" dirty="0">
              <a:ln>
                <a:solidFill>
                  <a:srgbClr val="A50021"/>
                </a:solidFill>
              </a:ln>
              <a:solidFill>
                <a:srgbClr val="FFFF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7884368" y="4552688"/>
            <a:ext cx="771114" cy="666978"/>
          </a:xfrm>
          <a:prstGeom prst="rect">
            <a:avLst/>
          </a:prstGeom>
          <a:solidFill>
            <a:srgbClr val="996633"/>
          </a:solidFill>
          <a:ln>
            <a:solidFill>
              <a:srgbClr val="FFFF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n>
                  <a:solidFill>
                    <a:srgbClr val="A50021"/>
                  </a:solidFill>
                </a:ln>
                <a:solidFill>
                  <a:srgbClr val="FFFF66"/>
                </a:solidFill>
                <a:latin typeface="Times New Roman" pitchFamily="18" charset="0"/>
                <a:cs typeface="Times New Roman" pitchFamily="18" charset="0"/>
              </a:rPr>
              <a:t>14</a:t>
            </a:r>
            <a:endParaRPr lang="ru-RU" sz="4000" b="1" dirty="0">
              <a:ln>
                <a:solidFill>
                  <a:srgbClr val="A50021"/>
                </a:solidFill>
              </a:ln>
              <a:solidFill>
                <a:srgbClr val="FFFF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7884367" y="3215230"/>
            <a:ext cx="771114" cy="666978"/>
          </a:xfrm>
          <a:prstGeom prst="rect">
            <a:avLst/>
          </a:prstGeom>
          <a:solidFill>
            <a:srgbClr val="996633"/>
          </a:solidFill>
          <a:ln>
            <a:solidFill>
              <a:srgbClr val="FFFF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n>
                  <a:solidFill>
                    <a:srgbClr val="A50021"/>
                  </a:solidFill>
                </a:ln>
                <a:solidFill>
                  <a:srgbClr val="FFFF66"/>
                </a:solidFill>
                <a:latin typeface="Times New Roman" pitchFamily="18" charset="0"/>
                <a:cs typeface="Times New Roman" pitchFamily="18" charset="0"/>
              </a:rPr>
              <a:t>13</a:t>
            </a:r>
            <a:endParaRPr lang="ru-RU" sz="4000" b="1" dirty="0">
              <a:ln>
                <a:solidFill>
                  <a:srgbClr val="A50021"/>
                </a:solidFill>
              </a:ln>
              <a:solidFill>
                <a:srgbClr val="FFFF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7884368" y="5879526"/>
            <a:ext cx="771114" cy="666978"/>
          </a:xfrm>
          <a:prstGeom prst="rect">
            <a:avLst/>
          </a:prstGeom>
          <a:solidFill>
            <a:srgbClr val="996633"/>
          </a:solidFill>
          <a:ln>
            <a:solidFill>
              <a:srgbClr val="FFFF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n>
                  <a:solidFill>
                    <a:srgbClr val="A50021"/>
                  </a:solidFill>
                </a:ln>
                <a:solidFill>
                  <a:srgbClr val="FFFF66"/>
                </a:solidFill>
                <a:latin typeface="Times New Roman" pitchFamily="18" charset="0"/>
                <a:cs typeface="Times New Roman" pitchFamily="18" charset="0"/>
              </a:rPr>
              <a:t>15</a:t>
            </a:r>
            <a:endParaRPr lang="ru-RU" sz="4000" b="1" dirty="0">
              <a:ln>
                <a:solidFill>
                  <a:srgbClr val="A50021"/>
                </a:solidFill>
              </a:ln>
              <a:solidFill>
                <a:srgbClr val="FFFF6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88023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21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3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50"/>
                            </p:stCondLst>
                            <p:childTnLst>
                              <p:par>
                                <p:cTn id="35" presetID="6" presetClass="exit" presetSubtype="3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6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6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9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6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2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</p:childTnLst>
        </p:cTn>
      </p:par>
    </p:tnLst>
    <p:bldLst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528" y="0"/>
            <a:ext cx="9324528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115616" y="1772816"/>
            <a:ext cx="6278450" cy="769441"/>
          </a:xfrm>
          <a:prstGeom prst="rect">
            <a:avLst/>
          </a:prstGeom>
          <a:solidFill>
            <a:srgbClr val="FFFF00">
              <a:alpha val="60000"/>
            </a:srgbClr>
          </a:solidFill>
          <a:ln w="38100">
            <a:solidFill>
              <a:srgbClr val="C00000"/>
            </a:solidFill>
          </a:ln>
        </p:spPr>
        <p:txBody>
          <a:bodyPr wrap="none" rtlCol="0">
            <a:spAutoFit/>
          </a:bodyPr>
          <a:lstStyle/>
          <a:p>
            <a:r>
              <a:rPr lang="ru-RU" sz="4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 НОВЫХ ВСТРЕЧ!!!</a:t>
            </a:r>
            <a:endParaRPr lang="ru-RU" sz="44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78066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5080" y="2638916"/>
            <a:ext cx="2301768" cy="258948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256" y="2669956"/>
            <a:ext cx="2238788" cy="250291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600134"/>
            <a:ext cx="2808312" cy="23309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99530" y="350827"/>
            <a:ext cx="8688532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n>
                  <a:solidFill>
                    <a:srgbClr val="C00000"/>
                  </a:solidFill>
                </a:ln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Посмотри, это Одноглазка, </a:t>
            </a:r>
            <a:r>
              <a:rPr lang="ru-RU" sz="2800" b="1" dirty="0" err="1" smtClean="0">
                <a:ln>
                  <a:solidFill>
                    <a:srgbClr val="C00000"/>
                  </a:solidFill>
                </a:ln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Двуглазка</a:t>
            </a:r>
            <a:r>
              <a:rPr lang="ru-RU" sz="2800" b="1" dirty="0" smtClean="0">
                <a:ln>
                  <a:solidFill>
                    <a:srgbClr val="C00000"/>
                  </a:solidFill>
                </a:ln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2800" b="1" dirty="0" err="1" smtClean="0">
                <a:ln>
                  <a:solidFill>
                    <a:srgbClr val="C00000"/>
                  </a:solidFill>
                </a:ln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Триглазка</a:t>
            </a:r>
            <a:r>
              <a:rPr lang="ru-RU" sz="2800" b="1" dirty="0" smtClean="0">
                <a:ln>
                  <a:solidFill>
                    <a:srgbClr val="C00000"/>
                  </a:solidFill>
                </a:ln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r>
              <a:rPr lang="ru-RU" sz="2800" b="1" dirty="0" smtClean="0">
                <a:ln>
                  <a:solidFill>
                    <a:srgbClr val="C00000"/>
                  </a:solidFill>
                </a:ln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У кого больше всего глаз? </a:t>
            </a:r>
          </a:p>
          <a:p>
            <a:r>
              <a:rPr lang="ru-RU" sz="2800" b="1" dirty="0" smtClean="0">
                <a:ln>
                  <a:solidFill>
                    <a:srgbClr val="C00000"/>
                  </a:solidFill>
                </a:ln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Расставь знаки правильно.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483125" y="5611719"/>
            <a:ext cx="720723" cy="923330"/>
          </a:xfrm>
          <a:prstGeom prst="rect">
            <a:avLst/>
          </a:prstGeom>
          <a:solidFill>
            <a:srgbClr val="FFC000"/>
          </a:solidFill>
          <a:ln w="38100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en-US" sz="5400" b="1" dirty="0" smtClean="0">
                <a:ln>
                  <a:solidFill>
                    <a:srgbClr val="C00000"/>
                  </a:solidFill>
                </a:ln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&lt;</a:t>
            </a:r>
            <a:endParaRPr lang="ru-RU" sz="40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948961" y="5622629"/>
            <a:ext cx="711272" cy="923330"/>
          </a:xfrm>
          <a:prstGeom prst="rect">
            <a:avLst/>
          </a:prstGeom>
          <a:solidFill>
            <a:srgbClr val="FFC000"/>
          </a:solidFill>
          <a:ln w="38100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en-US" sz="5400" b="1" dirty="0" smtClean="0">
                <a:ln>
                  <a:solidFill>
                    <a:srgbClr val="C00000"/>
                  </a:solidFill>
                </a:ln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&gt;</a:t>
            </a:r>
            <a:endParaRPr lang="ru-RU" sz="4000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50000" b="50000"/>
          <a:stretch/>
        </p:blipFill>
        <p:spPr>
          <a:xfrm>
            <a:off x="4131766" y="3244812"/>
            <a:ext cx="824060" cy="36576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151" t="50000" r="-2151"/>
          <a:stretch/>
        </p:blipFill>
        <p:spPr>
          <a:xfrm>
            <a:off x="7275951" y="3550188"/>
            <a:ext cx="1439398" cy="36576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30579" b="25745"/>
          <a:stretch/>
        </p:blipFill>
        <p:spPr>
          <a:xfrm>
            <a:off x="816432" y="3308385"/>
            <a:ext cx="1534472" cy="45719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6412" t="27846" r="2008" b="24886"/>
          <a:stretch/>
        </p:blipFill>
        <p:spPr>
          <a:xfrm>
            <a:off x="1341381" y="3081121"/>
            <a:ext cx="484573" cy="494792"/>
          </a:xfrm>
          <a:prstGeom prst="rect">
            <a:avLst/>
          </a:prstGeom>
        </p:spPr>
      </p:pic>
      <p:sp>
        <p:nvSpPr>
          <p:cNvPr id="12" name="Полилиния 11"/>
          <p:cNvSpPr/>
          <p:nvPr/>
        </p:nvSpPr>
        <p:spPr>
          <a:xfrm>
            <a:off x="1546161" y="3699164"/>
            <a:ext cx="227221" cy="359115"/>
          </a:xfrm>
          <a:custGeom>
            <a:avLst/>
            <a:gdLst>
              <a:gd name="connsiteX0" fmla="*/ 88675 w 227221"/>
              <a:gd name="connsiteY0" fmla="*/ 0 h 359115"/>
              <a:gd name="connsiteX1" fmla="*/ 5548 w 227221"/>
              <a:gd name="connsiteY1" fmla="*/ 346363 h 359115"/>
              <a:gd name="connsiteX2" fmla="*/ 227221 w 227221"/>
              <a:gd name="connsiteY2" fmla="*/ 277091 h 359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7221" h="359115">
                <a:moveTo>
                  <a:pt x="88675" y="0"/>
                </a:moveTo>
                <a:cubicBezTo>
                  <a:pt x="35566" y="150090"/>
                  <a:pt x="-17543" y="300181"/>
                  <a:pt x="5548" y="346363"/>
                </a:cubicBezTo>
                <a:cubicBezTo>
                  <a:pt x="28639" y="392545"/>
                  <a:pt x="160258" y="300182"/>
                  <a:pt x="227221" y="277091"/>
                </a:cubicBezTo>
              </a:path>
            </a:pathLst>
          </a:cu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олилиния 12"/>
          <p:cNvSpPr/>
          <p:nvPr/>
        </p:nvSpPr>
        <p:spPr>
          <a:xfrm>
            <a:off x="4613564" y="3588327"/>
            <a:ext cx="401781" cy="635703"/>
          </a:xfrm>
          <a:custGeom>
            <a:avLst/>
            <a:gdLst>
              <a:gd name="connsiteX0" fmla="*/ 401781 w 401781"/>
              <a:gd name="connsiteY0" fmla="*/ 0 h 635703"/>
              <a:gd name="connsiteX1" fmla="*/ 332509 w 401781"/>
              <a:gd name="connsiteY1" fmla="*/ 623455 h 635703"/>
              <a:gd name="connsiteX2" fmla="*/ 0 w 401781"/>
              <a:gd name="connsiteY2" fmla="*/ 429491 h 635703"/>
              <a:gd name="connsiteX3" fmla="*/ 0 w 401781"/>
              <a:gd name="connsiteY3" fmla="*/ 429491 h 635703"/>
              <a:gd name="connsiteX4" fmla="*/ 0 w 401781"/>
              <a:gd name="connsiteY4" fmla="*/ 429491 h 635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1781" h="635703">
                <a:moveTo>
                  <a:pt x="401781" y="0"/>
                </a:moveTo>
                <a:cubicBezTo>
                  <a:pt x="400626" y="275936"/>
                  <a:pt x="399472" y="551873"/>
                  <a:pt x="332509" y="623455"/>
                </a:cubicBezTo>
                <a:cubicBezTo>
                  <a:pt x="265545" y="695037"/>
                  <a:pt x="0" y="429491"/>
                  <a:pt x="0" y="429491"/>
                </a:cubicBezTo>
                <a:lnTo>
                  <a:pt x="0" y="429491"/>
                </a:lnTo>
                <a:lnTo>
                  <a:pt x="0" y="429491"/>
                </a:lnTo>
              </a:path>
            </a:pathLst>
          </a:cu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олилиния 13"/>
          <p:cNvSpPr/>
          <p:nvPr/>
        </p:nvSpPr>
        <p:spPr>
          <a:xfrm>
            <a:off x="7835172" y="3784271"/>
            <a:ext cx="200891" cy="548016"/>
          </a:xfrm>
          <a:custGeom>
            <a:avLst/>
            <a:gdLst>
              <a:gd name="connsiteX0" fmla="*/ 401781 w 401781"/>
              <a:gd name="connsiteY0" fmla="*/ 0 h 635703"/>
              <a:gd name="connsiteX1" fmla="*/ 332509 w 401781"/>
              <a:gd name="connsiteY1" fmla="*/ 623455 h 635703"/>
              <a:gd name="connsiteX2" fmla="*/ 0 w 401781"/>
              <a:gd name="connsiteY2" fmla="*/ 429491 h 635703"/>
              <a:gd name="connsiteX3" fmla="*/ 0 w 401781"/>
              <a:gd name="connsiteY3" fmla="*/ 429491 h 635703"/>
              <a:gd name="connsiteX4" fmla="*/ 0 w 401781"/>
              <a:gd name="connsiteY4" fmla="*/ 429491 h 635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1781" h="635703">
                <a:moveTo>
                  <a:pt x="401781" y="0"/>
                </a:moveTo>
                <a:cubicBezTo>
                  <a:pt x="400626" y="275936"/>
                  <a:pt x="399472" y="551873"/>
                  <a:pt x="332509" y="623455"/>
                </a:cubicBezTo>
                <a:cubicBezTo>
                  <a:pt x="265545" y="695037"/>
                  <a:pt x="0" y="429491"/>
                  <a:pt x="0" y="429491"/>
                </a:cubicBezTo>
                <a:lnTo>
                  <a:pt x="0" y="429491"/>
                </a:lnTo>
                <a:lnTo>
                  <a:pt x="0" y="429491"/>
                </a:lnTo>
              </a:path>
            </a:pathLst>
          </a:cu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Дуга 22"/>
          <p:cNvSpPr/>
          <p:nvPr/>
        </p:nvSpPr>
        <p:spPr>
          <a:xfrm rot="8929449">
            <a:off x="7873699" y="4283489"/>
            <a:ext cx="324726" cy="340558"/>
          </a:xfrm>
          <a:prstGeom prst="arc">
            <a:avLst>
              <a:gd name="adj1" fmla="val 13363725"/>
              <a:gd name="adj2" fmla="val 0"/>
            </a:avLst>
          </a:prstGeom>
          <a:ln>
            <a:solidFill>
              <a:srgbClr val="C0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accent2"/>
              </a:solidFill>
            </a:endParaRPr>
          </a:p>
        </p:txBody>
      </p:sp>
      <p:sp>
        <p:nvSpPr>
          <p:cNvPr id="24" name="Дуга 23"/>
          <p:cNvSpPr/>
          <p:nvPr/>
        </p:nvSpPr>
        <p:spPr>
          <a:xfrm rot="8929449">
            <a:off x="1446535" y="4053751"/>
            <a:ext cx="426472" cy="340558"/>
          </a:xfrm>
          <a:prstGeom prst="arc">
            <a:avLst/>
          </a:prstGeom>
          <a:ln>
            <a:solidFill>
              <a:srgbClr val="C0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accent2"/>
              </a:solidFill>
            </a:endParaRPr>
          </a:p>
        </p:txBody>
      </p:sp>
      <p:sp>
        <p:nvSpPr>
          <p:cNvPr id="25" name="Дуга 24"/>
          <p:cNvSpPr/>
          <p:nvPr/>
        </p:nvSpPr>
        <p:spPr>
          <a:xfrm rot="8929449">
            <a:off x="4607332" y="4144073"/>
            <a:ext cx="426472" cy="340558"/>
          </a:xfrm>
          <a:prstGeom prst="arc">
            <a:avLst/>
          </a:prstGeom>
          <a:ln>
            <a:solidFill>
              <a:srgbClr val="C0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99312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452 -0.00903 -0.00399 -0.03287 0.00156 -0.04236 C 0.00416 -0.04676 0.01076 -0.0544 0.01076 -0.0544 C 0.0151 -0.06644 0.02673 -0.07755 0.03646 -0.08079 C 0.04548 -0.08982 0.05555 -0.09584 0.06666 -0.09885 C 0.07257 -0.10672 0.08437 -0.11111 0.09253 -0.11297 C 0.10121 -0.12084 0.09236 -0.11412 0.10469 -0.11898 C 0.11944 -0.12477 0.13455 -0.13033 0.15 -0.13334 C 0.16337 -0.14028 0.17639 -0.14792 0.18941 -0.15556 C 0.2033 -0.16366 0.19392 -0.15533 0.20607 -0.16343 C 0.21823 -0.17153 0.23107 -0.1801 0.2441 -0.18565 C 0.25434 -0.19514 0.24149 -0.18403 0.25764 -0.19375 C 0.25937 -0.19468 0.26059 -0.19676 0.26215 -0.19792 C 0.26458 -0.19954 0.26719 -0.2007 0.26979 -0.20185 C 0.27274 -0.20324 0.27882 -0.20602 0.27882 -0.20602 C 0.28559 -0.21459 0.29618 -0.21852 0.30469 -0.22408 C 0.31562 -0.23125 0.3243 -0.2426 0.33646 -0.2463 C 0.34184 -0.25394 0.33715 -0.24908 0.34861 -0.25232 C 0.3559 -0.2544 0.36163 -0.2588 0.36823 -0.2625 C 0.3717 -0.26435 0.37535 -0.26528 0.37882 -0.26667 C 0.3809 -0.26736 0.38489 -0.26852 0.38489 -0.26852 " pathEditMode="relative" ptsTypes="ffffffffffffffffffff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059 -0.07084 C 0.00955 -0.09167 0.00937 -0.11273 0.00764 -0.13357 C 0.00729 -0.13773 0.00556 -0.14167 0.00451 -0.1456 C 0.0033 -0.15023 -0.00156 -0.15764 -0.00156 -0.15764 C -0.00729 -0.18079 -0.01979 -0.19861 -0.03333 -0.21435 C -0.04392 -0.22662 -0.03681 -0.22246 -0.04549 -0.22639 C -0.04931 -0.23195 -0.05278 -0.23334 -0.05764 -0.23658 C -0.06198 -0.23959 -0.06406 -0.24584 -0.06823 -0.24861 C -0.07813 -0.25533 -0.08924 -0.25949 -0.1 -0.26273 C -0.12448 -0.2794 -0.15191 -0.28056 -0.17882 -0.2831 C -0.22274 -0.29653 -0.17552 -0.28264 -0.3 -0.28704 C -0.31528 -0.2875 -0.32708 -0.30533 -0.34236 -0.30533 " pathEditMode="relative" ptsTypes="fffffffffffA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27584" y="476672"/>
            <a:ext cx="757630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n>
                  <a:solidFill>
                    <a:srgbClr val="C00000"/>
                  </a:solidFill>
                </a:ln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Кто помогал </a:t>
            </a:r>
            <a:r>
              <a:rPr lang="ru-RU" sz="2800" b="1" dirty="0" err="1" smtClean="0">
                <a:ln>
                  <a:solidFill>
                    <a:srgbClr val="C00000"/>
                  </a:solidFill>
                </a:ln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Хаврошечке</a:t>
            </a:r>
            <a:r>
              <a:rPr lang="ru-RU" sz="2800" b="1" dirty="0" smtClean="0">
                <a:ln>
                  <a:solidFill>
                    <a:srgbClr val="C00000"/>
                  </a:solidFill>
                </a:ln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делать всю работу?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2878" y="1223137"/>
            <a:ext cx="2826806" cy="243610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1439161"/>
            <a:ext cx="2637911" cy="263791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6512" y="4077072"/>
            <a:ext cx="2660394" cy="216024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5736" y="3911205"/>
            <a:ext cx="2414640" cy="252028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777950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26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6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4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6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2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000"/>
                            </p:stCondLst>
                            <p:childTnLst>
                              <p:par>
                                <p:cTn id="8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1.85185E-6 C 0.00278 -0.02454 0.00521 -0.05324 0.01823 -0.07407 C 0.01979 -0.07916 0.02118 -0.08426 0.02274 -0.08935 C 0.02413 -0.09352 0.02864 -0.09537 0.03055 -0.0993 C 0.03611 -0.10995 0.03038 -0.10254 0.03802 -0.11111 C 0.04097 -0.12407 0.03698 -0.11204 0.04566 -0.12291 C 0.05312 -0.13217 0.05729 -0.14259 0.06701 -0.14977 C 0.07569 -0.16805 0.06458 -0.14722 0.07483 -0.15995 C 0.08073 -0.16736 0.08264 -0.17454 0.08993 -0.17986 C 0.10087 -0.19815 0.12101 -0.20393 0.13576 -0.2169 C 0.14114 -0.22153 0.14826 -0.22708 0.15417 -0.23032 C 0.15694 -0.23194 0.16337 -0.23379 0.16337 -0.23379 C 0.16927 -0.23866 0.17604 -0.24282 0.18299 -0.2456 C 0.20347 -0.26227 0.2309 -0.25741 0.25503 -0.25741 " pathEditMode="relative" rAng="0" ptsTypes="fffffffffffffA">
                                      <p:cBhvr>
                                        <p:cTn id="8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743" y="-131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4642" y="90138"/>
            <a:ext cx="831292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b="1" dirty="0" smtClean="0">
                <a:ln>
                  <a:solidFill>
                    <a:srgbClr val="C00000"/>
                  </a:solidFill>
                </a:ln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Найди лишнее. Щелкни только по тем продуктам которые не делают из коровьего молока.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3" name="Блок-схема: узел 12"/>
          <p:cNvSpPr/>
          <p:nvPr/>
        </p:nvSpPr>
        <p:spPr>
          <a:xfrm>
            <a:off x="3059832" y="2416199"/>
            <a:ext cx="3168352" cy="3044668"/>
          </a:xfrm>
          <a:prstGeom prst="flowChartConnector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502" y="3172810"/>
            <a:ext cx="1598250" cy="125196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642" y="1100568"/>
            <a:ext cx="2999232" cy="180136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584" y="3018137"/>
            <a:ext cx="2153985" cy="156130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5032886"/>
            <a:ext cx="2736304" cy="182511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9623" y="2710088"/>
            <a:ext cx="2042967" cy="233785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26043"/>
          <a:stretch/>
        </p:blipFill>
        <p:spPr>
          <a:xfrm>
            <a:off x="5572590" y="1141263"/>
            <a:ext cx="2239770" cy="143117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941168"/>
            <a:ext cx="2905347" cy="185772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796595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9530" y="350827"/>
            <a:ext cx="8683852" cy="1815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n>
                  <a:solidFill>
                    <a:srgbClr val="002060"/>
                  </a:solidFill>
                </a:ln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В первый раз мачеха велела </a:t>
            </a:r>
            <a:r>
              <a:rPr lang="ru-RU" sz="2800" b="1" dirty="0" err="1" smtClean="0">
                <a:ln>
                  <a:solidFill>
                    <a:srgbClr val="002060"/>
                  </a:solidFill>
                </a:ln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Хаврошечке</a:t>
            </a:r>
            <a:r>
              <a:rPr lang="ru-RU" sz="2800" b="1" dirty="0" smtClean="0">
                <a:ln>
                  <a:solidFill>
                    <a:srgbClr val="002060"/>
                  </a:solidFill>
                </a:ln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5 рулонов </a:t>
            </a:r>
          </a:p>
          <a:p>
            <a:r>
              <a:rPr lang="ru-RU" sz="2800" b="1" dirty="0" smtClean="0">
                <a:ln>
                  <a:solidFill>
                    <a:srgbClr val="002060"/>
                  </a:solidFill>
                </a:ln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ткани напрясть, наткать. Во второй раз – 7 рулонов.</a:t>
            </a:r>
          </a:p>
          <a:p>
            <a:r>
              <a:rPr lang="ru-RU" sz="2800" b="1" dirty="0" smtClean="0">
                <a:ln>
                  <a:solidFill>
                    <a:srgbClr val="002060"/>
                  </a:solidFill>
                </a:ln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Сколько рулонов наткала Крошечка </a:t>
            </a:r>
            <a:r>
              <a:rPr lang="ru-RU" sz="2800" b="1" dirty="0" err="1" smtClean="0">
                <a:ln>
                  <a:solidFill>
                    <a:srgbClr val="002060"/>
                  </a:solidFill>
                </a:ln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Хаврошечка</a:t>
            </a:r>
            <a:endParaRPr lang="ru-RU" sz="2800" b="1" dirty="0" smtClean="0">
              <a:ln>
                <a:solidFill>
                  <a:srgbClr val="002060"/>
                </a:solidFill>
              </a:ln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ln>
                  <a:solidFill>
                    <a:srgbClr val="002060"/>
                  </a:solidFill>
                </a:ln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за 2 дня?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87" y="2348880"/>
            <a:ext cx="1154913" cy="104517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8444" y="2348880"/>
            <a:ext cx="1154913" cy="104517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3999" y="2348880"/>
            <a:ext cx="1154913" cy="104517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7290" y="3933056"/>
            <a:ext cx="1154913" cy="104517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4862" y="3933056"/>
            <a:ext cx="1154913" cy="104517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09" y="3933056"/>
            <a:ext cx="1154913" cy="104517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7780" y="3933056"/>
            <a:ext cx="1154913" cy="104517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7073" y="2389337"/>
            <a:ext cx="1154913" cy="1045170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0550" y="3949408"/>
            <a:ext cx="1154913" cy="104517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9866" y="3933056"/>
            <a:ext cx="1154913" cy="1045170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1793" y="3933056"/>
            <a:ext cx="1154913" cy="1045170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222" y="2348880"/>
            <a:ext cx="1154913" cy="1045170"/>
          </a:xfrm>
          <a:prstGeom prst="rect">
            <a:avLst/>
          </a:prstGeom>
        </p:spPr>
      </p:pic>
      <p:sp>
        <p:nvSpPr>
          <p:cNvPr id="21" name="Прямоугольник 20"/>
          <p:cNvSpPr/>
          <p:nvPr/>
        </p:nvSpPr>
        <p:spPr>
          <a:xfrm>
            <a:off x="920565" y="5383406"/>
            <a:ext cx="915131" cy="792088"/>
          </a:xfrm>
          <a:prstGeom prst="rect">
            <a:avLst/>
          </a:prstGeom>
          <a:solidFill>
            <a:srgbClr val="00B0F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899756" y="5392243"/>
            <a:ext cx="915131" cy="792088"/>
          </a:xfrm>
          <a:prstGeom prst="rect">
            <a:avLst/>
          </a:prstGeom>
          <a:solidFill>
            <a:srgbClr val="00B0F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11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899615" y="5383406"/>
            <a:ext cx="915131" cy="792088"/>
          </a:xfrm>
          <a:prstGeom prst="rect">
            <a:avLst/>
          </a:prstGeom>
          <a:solidFill>
            <a:srgbClr val="00B0F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12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6948264" y="5383406"/>
            <a:ext cx="915131" cy="792088"/>
          </a:xfrm>
          <a:prstGeom prst="rect">
            <a:avLst/>
          </a:prstGeom>
          <a:solidFill>
            <a:srgbClr val="00B0F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13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38607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21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50"/>
                            </p:stCondLst>
                            <p:childTnLst>
                              <p:par>
                                <p:cTn id="35" presetID="6" presetClass="exit" presetSubtype="3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6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6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9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6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9530" y="350827"/>
            <a:ext cx="8949373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n>
                  <a:solidFill>
                    <a:srgbClr val="002060"/>
                  </a:solidFill>
                </a:ln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Чтобы покрасить ткань, в первый день, </a:t>
            </a:r>
            <a:r>
              <a:rPr lang="ru-RU" sz="2800" b="1" dirty="0" err="1">
                <a:ln>
                  <a:solidFill>
                    <a:srgbClr val="002060"/>
                  </a:solidFill>
                </a:ln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2800" b="1" dirty="0" err="1" smtClean="0">
                <a:ln>
                  <a:solidFill>
                    <a:srgbClr val="002060"/>
                  </a:solidFill>
                </a:ln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аврошечка</a:t>
            </a:r>
            <a:r>
              <a:rPr lang="ru-RU" sz="2800" b="1" dirty="0" smtClean="0">
                <a:ln>
                  <a:solidFill>
                    <a:srgbClr val="002060"/>
                  </a:solidFill>
                </a:ln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800" b="1" dirty="0" smtClean="0">
                <a:ln>
                  <a:solidFill>
                    <a:srgbClr val="002060"/>
                  </a:solidFill>
                </a:ln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взяла 10 банок краски. Но использовала только</a:t>
            </a:r>
          </a:p>
          <a:p>
            <a:r>
              <a:rPr lang="ru-RU" sz="2800" b="1" dirty="0" smtClean="0">
                <a:ln>
                  <a:solidFill>
                    <a:srgbClr val="002060"/>
                  </a:solidFill>
                </a:ln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3 банки. Сколько банок у нее осталось?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920565" y="5383406"/>
            <a:ext cx="915131" cy="792088"/>
          </a:xfrm>
          <a:prstGeom prst="rect">
            <a:avLst/>
          </a:prstGeom>
          <a:solidFill>
            <a:srgbClr val="00B0F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899756" y="5392243"/>
            <a:ext cx="915131" cy="792088"/>
          </a:xfrm>
          <a:prstGeom prst="rect">
            <a:avLst/>
          </a:prstGeom>
          <a:solidFill>
            <a:srgbClr val="00B0F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8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4899615" y="5383406"/>
            <a:ext cx="915131" cy="792088"/>
          </a:xfrm>
          <a:prstGeom prst="rect">
            <a:avLst/>
          </a:prstGeom>
          <a:solidFill>
            <a:srgbClr val="00B0F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7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6948264" y="5383406"/>
            <a:ext cx="915131" cy="792088"/>
          </a:xfrm>
          <a:prstGeom prst="rect">
            <a:avLst/>
          </a:prstGeom>
          <a:solidFill>
            <a:srgbClr val="00B0F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6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6718" y="2610419"/>
            <a:ext cx="2069226" cy="1599157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3990" b="42107"/>
          <a:stretch/>
        </p:blipFill>
        <p:spPr>
          <a:xfrm>
            <a:off x="1450114" y="2276872"/>
            <a:ext cx="2135990" cy="1708352"/>
          </a:xfrm>
          <a:prstGeom prst="rect">
            <a:avLst/>
          </a:prstGeom>
        </p:spPr>
      </p:pic>
      <p:sp>
        <p:nvSpPr>
          <p:cNvPr id="7" name="Овал 6"/>
          <p:cNvSpPr/>
          <p:nvPr/>
        </p:nvSpPr>
        <p:spPr>
          <a:xfrm>
            <a:off x="683568" y="2060848"/>
            <a:ext cx="6722261" cy="3168352"/>
          </a:xfrm>
          <a:prstGeom prst="ellipse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0" name="Прямая соединительная линия 29"/>
          <p:cNvCxnSpPr/>
          <p:nvPr/>
        </p:nvCxnSpPr>
        <p:spPr>
          <a:xfrm>
            <a:off x="323528" y="-17140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>
            <a:off x="4355976" y="2060848"/>
            <a:ext cx="0" cy="3168352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" name="Рисунок 3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878" y="3583742"/>
            <a:ext cx="2069226" cy="159915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32441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21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6" presetClass="exit" presetSubtype="3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6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6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9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6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9530" y="350827"/>
            <a:ext cx="9002208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n>
                  <a:solidFill>
                    <a:srgbClr val="002060"/>
                  </a:solidFill>
                </a:ln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Чтобы покрасить ткань, во второй день, </a:t>
            </a:r>
            <a:r>
              <a:rPr lang="ru-RU" sz="2800" b="1" dirty="0" err="1">
                <a:ln>
                  <a:solidFill>
                    <a:srgbClr val="002060"/>
                  </a:solidFill>
                </a:ln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2800" b="1" dirty="0" err="1" smtClean="0">
                <a:ln>
                  <a:solidFill>
                    <a:srgbClr val="002060"/>
                  </a:solidFill>
                </a:ln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аврошечка</a:t>
            </a:r>
            <a:r>
              <a:rPr lang="ru-RU" sz="2800" b="1" dirty="0" smtClean="0">
                <a:ln>
                  <a:solidFill>
                    <a:srgbClr val="002060"/>
                  </a:solidFill>
                </a:ln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800" b="1" dirty="0">
                <a:ln>
                  <a:solidFill>
                    <a:srgbClr val="002060"/>
                  </a:solidFill>
                </a:ln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2800" b="1" dirty="0" smtClean="0">
                <a:ln>
                  <a:solidFill>
                    <a:srgbClr val="002060"/>
                  </a:solidFill>
                </a:ln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акже взяла 10 банок краски. Но использовала </a:t>
            </a:r>
          </a:p>
          <a:p>
            <a:r>
              <a:rPr lang="ru-RU" sz="2800" b="1" dirty="0" smtClean="0">
                <a:ln>
                  <a:solidFill>
                    <a:srgbClr val="002060"/>
                  </a:solidFill>
                </a:ln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Только 5 банок. Сколько банок у нее осталось?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920565" y="5383406"/>
            <a:ext cx="915131" cy="792088"/>
          </a:xfrm>
          <a:prstGeom prst="rect">
            <a:avLst/>
          </a:prstGeom>
          <a:solidFill>
            <a:srgbClr val="00B0F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8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8180" y="3862358"/>
            <a:ext cx="1180760" cy="1117786"/>
          </a:xfrm>
          <a:prstGeom prst="rect">
            <a:avLst/>
          </a:prstGeom>
        </p:spPr>
      </p:pic>
      <p:sp>
        <p:nvSpPr>
          <p:cNvPr id="22" name="Прямоугольник 21"/>
          <p:cNvSpPr/>
          <p:nvPr/>
        </p:nvSpPr>
        <p:spPr>
          <a:xfrm>
            <a:off x="2899756" y="5392243"/>
            <a:ext cx="915131" cy="792088"/>
          </a:xfrm>
          <a:prstGeom prst="rect">
            <a:avLst/>
          </a:prstGeom>
          <a:solidFill>
            <a:srgbClr val="00B0F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7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899615" y="5383406"/>
            <a:ext cx="915131" cy="792088"/>
          </a:xfrm>
          <a:prstGeom prst="rect">
            <a:avLst/>
          </a:prstGeom>
          <a:solidFill>
            <a:srgbClr val="00B0F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6948264" y="5383406"/>
            <a:ext cx="915131" cy="792088"/>
          </a:xfrm>
          <a:prstGeom prst="rect">
            <a:avLst/>
          </a:prstGeom>
          <a:solidFill>
            <a:srgbClr val="00B0F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6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6718" y="2610419"/>
            <a:ext cx="2069226" cy="1599157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3990" b="42107"/>
          <a:stretch/>
        </p:blipFill>
        <p:spPr>
          <a:xfrm>
            <a:off x="1450114" y="2276872"/>
            <a:ext cx="2135990" cy="1708352"/>
          </a:xfrm>
          <a:prstGeom prst="rect">
            <a:avLst/>
          </a:prstGeom>
        </p:spPr>
      </p:pic>
      <p:sp>
        <p:nvSpPr>
          <p:cNvPr id="7" name="Овал 6"/>
          <p:cNvSpPr/>
          <p:nvPr/>
        </p:nvSpPr>
        <p:spPr>
          <a:xfrm>
            <a:off x="683568" y="2060848"/>
            <a:ext cx="6722261" cy="3168352"/>
          </a:xfrm>
          <a:prstGeom prst="ellipse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0" name="Прямая соединительная линия 29"/>
          <p:cNvCxnSpPr/>
          <p:nvPr/>
        </p:nvCxnSpPr>
        <p:spPr>
          <a:xfrm>
            <a:off x="323528" y="-17140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>
            <a:off x="4355976" y="2060848"/>
            <a:ext cx="0" cy="3168352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0512" y="3726276"/>
            <a:ext cx="1180760" cy="111778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3664868"/>
            <a:ext cx="798996" cy="75638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844899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21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6" presetClass="exit" presetSubtype="3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6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6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9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6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762" y="285800"/>
            <a:ext cx="9211368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n>
                  <a:solidFill>
                    <a:srgbClr val="002060"/>
                  </a:solidFill>
                </a:ln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Чтобы покрасить ткань, на третий день, </a:t>
            </a:r>
            <a:r>
              <a:rPr lang="ru-RU" sz="2800" b="1" dirty="0" err="1">
                <a:ln>
                  <a:solidFill>
                    <a:srgbClr val="002060"/>
                  </a:solidFill>
                </a:ln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2800" b="1" dirty="0" err="1" smtClean="0">
                <a:ln>
                  <a:solidFill>
                    <a:srgbClr val="002060"/>
                  </a:solidFill>
                </a:ln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аврошечка</a:t>
            </a:r>
            <a:r>
              <a:rPr lang="ru-RU" sz="2800" b="1" dirty="0" smtClean="0">
                <a:ln>
                  <a:solidFill>
                    <a:srgbClr val="002060"/>
                  </a:solidFill>
                </a:ln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800" b="1" dirty="0" smtClean="0">
                <a:ln>
                  <a:solidFill>
                    <a:srgbClr val="002060"/>
                  </a:solidFill>
                </a:ln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опять взяла 10 банок краски. Но использовала 8 банок.</a:t>
            </a:r>
          </a:p>
          <a:p>
            <a:r>
              <a:rPr lang="ru-RU" sz="2800" b="1" dirty="0" smtClean="0">
                <a:ln>
                  <a:solidFill>
                    <a:srgbClr val="002060"/>
                  </a:solidFill>
                </a:ln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Сколько банок у нее осталось?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920565" y="5383406"/>
            <a:ext cx="915131" cy="792088"/>
          </a:xfrm>
          <a:prstGeom prst="rect">
            <a:avLst/>
          </a:prstGeom>
          <a:solidFill>
            <a:srgbClr val="00B0F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3986" y="2608490"/>
            <a:ext cx="1180760" cy="1117786"/>
          </a:xfrm>
          <a:prstGeom prst="rect">
            <a:avLst/>
          </a:prstGeom>
        </p:spPr>
      </p:pic>
      <p:sp>
        <p:nvSpPr>
          <p:cNvPr id="22" name="Прямоугольник 21"/>
          <p:cNvSpPr/>
          <p:nvPr/>
        </p:nvSpPr>
        <p:spPr>
          <a:xfrm>
            <a:off x="2899756" y="5392243"/>
            <a:ext cx="915131" cy="792088"/>
          </a:xfrm>
          <a:prstGeom prst="rect">
            <a:avLst/>
          </a:prstGeom>
          <a:solidFill>
            <a:srgbClr val="00B0F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8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4899615" y="5383406"/>
            <a:ext cx="915131" cy="792088"/>
          </a:xfrm>
          <a:prstGeom prst="rect">
            <a:avLst/>
          </a:prstGeom>
          <a:solidFill>
            <a:srgbClr val="00B0F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6948264" y="5383406"/>
            <a:ext cx="915131" cy="792088"/>
          </a:xfrm>
          <a:prstGeom prst="rect">
            <a:avLst/>
          </a:prstGeom>
          <a:solidFill>
            <a:srgbClr val="00B0F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8130" y="3380987"/>
            <a:ext cx="2069226" cy="1599157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3990" b="42107"/>
          <a:stretch/>
        </p:blipFill>
        <p:spPr>
          <a:xfrm>
            <a:off x="2145282" y="2060848"/>
            <a:ext cx="2135990" cy="1708352"/>
          </a:xfrm>
          <a:prstGeom prst="rect">
            <a:avLst/>
          </a:prstGeom>
        </p:spPr>
      </p:pic>
      <p:sp>
        <p:nvSpPr>
          <p:cNvPr id="7" name="Овал 6"/>
          <p:cNvSpPr/>
          <p:nvPr/>
        </p:nvSpPr>
        <p:spPr>
          <a:xfrm>
            <a:off x="683568" y="2060848"/>
            <a:ext cx="6722261" cy="3168352"/>
          </a:xfrm>
          <a:prstGeom prst="ellipse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0" name="Прямая соединительная линия 29"/>
          <p:cNvCxnSpPr/>
          <p:nvPr/>
        </p:nvCxnSpPr>
        <p:spPr>
          <a:xfrm>
            <a:off x="323528" y="-17140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>
            <a:off x="4355976" y="2060848"/>
            <a:ext cx="0" cy="3168352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0512" y="3726276"/>
            <a:ext cx="1180760" cy="111778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3380987"/>
            <a:ext cx="1244122" cy="117776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468508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21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6" presetClass="exit" presetSubtype="3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6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6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9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6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8720"/>
            <a:ext cx="9144000" cy="477926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79512" y="0"/>
            <a:ext cx="8761124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n>
                  <a:solidFill>
                    <a:srgbClr val="C00000"/>
                  </a:solidFill>
                </a:ln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Посмотри внимательно на цвета, которые взяла Крошечка </a:t>
            </a:r>
            <a:r>
              <a:rPr lang="ru-RU" sz="2400" b="1" dirty="0" err="1" smtClean="0">
                <a:ln>
                  <a:solidFill>
                    <a:srgbClr val="C00000"/>
                  </a:solidFill>
                </a:ln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Хаврошечка</a:t>
            </a:r>
            <a:r>
              <a:rPr lang="ru-RU" sz="2400" b="1" dirty="0" smtClean="0">
                <a:ln>
                  <a:solidFill>
                    <a:srgbClr val="C00000"/>
                  </a:solidFill>
                </a:ln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, чтоб раскрасить ткань в цвета радуги и выбери лишний цвет</a:t>
            </a:r>
            <a:r>
              <a:rPr lang="ru-RU" sz="2800" b="1" dirty="0" smtClean="0">
                <a:ln>
                  <a:solidFill>
                    <a:srgbClr val="C00000"/>
                  </a:solidFill>
                </a:ln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78737" y="5957664"/>
            <a:ext cx="648072" cy="576064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B0F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259632" y="5974432"/>
            <a:ext cx="648072" cy="576064"/>
          </a:xfrm>
          <a:prstGeom prst="rect">
            <a:avLst/>
          </a:prstGeom>
          <a:solidFill>
            <a:srgbClr val="39EB2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339752" y="5957664"/>
            <a:ext cx="648072" cy="576064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139952" y="5974432"/>
            <a:ext cx="648072" cy="576064"/>
          </a:xfrm>
          <a:prstGeom prst="rect">
            <a:avLst/>
          </a:prstGeom>
          <a:solidFill>
            <a:srgbClr val="FF66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5436096" y="5957664"/>
            <a:ext cx="648072" cy="576064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6516216" y="5957664"/>
            <a:ext cx="648072" cy="576064"/>
          </a:xfrm>
          <a:prstGeom prst="rect">
            <a:avLst/>
          </a:prstGeom>
          <a:solidFill>
            <a:srgbClr val="FF006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7596336" y="5957664"/>
            <a:ext cx="648072" cy="576064"/>
          </a:xfrm>
          <a:prstGeom prst="rect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8492150" y="5957664"/>
            <a:ext cx="648072" cy="576064"/>
          </a:xfrm>
          <a:prstGeom prst="rect">
            <a:avLst/>
          </a:prstGeom>
          <a:solidFill>
            <a:srgbClr val="0033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26234" y="16559"/>
            <a:ext cx="10116734" cy="6841441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1676" y="1484784"/>
            <a:ext cx="3068960" cy="306896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874449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8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53" presetClass="exit" presetSubtype="3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500"/>
                            </p:stCondLst>
                            <p:childTnLst>
                              <p:par>
                                <p:cTn id="5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0" grpId="1" animBg="1"/>
      <p:bldP spid="11" grpId="0" animBg="1"/>
      <p:bldP spid="12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400</TotalTime>
  <Words>351</Words>
  <Application>Microsoft Office PowerPoint</Application>
  <PresentationFormat>Экран (4:3)</PresentationFormat>
  <Paragraphs>72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Юлия</dc:creator>
  <cp:lastModifiedBy>SADIK-36</cp:lastModifiedBy>
  <cp:revision>30</cp:revision>
  <dcterms:created xsi:type="dcterms:W3CDTF">2017-03-26T11:28:40Z</dcterms:created>
  <dcterms:modified xsi:type="dcterms:W3CDTF">2017-04-24T08:04:19Z</dcterms:modified>
</cp:coreProperties>
</file>